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305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7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511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896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570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474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605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91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60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696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017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10140-A797-4CE6-9D47-3F7067C1D78E}" type="datetimeFigureOut">
              <a:rPr lang="en-US" smtClean="0"/>
              <a:t>17-Apr-24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8B13E-B11B-44CE-9CAF-C4978C21B9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254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1674"/>
          </a:xfrm>
        </p:spPr>
        <p:txBody>
          <a:bodyPr>
            <a:normAutofit/>
          </a:bodyPr>
          <a:lstStyle/>
          <a:p>
            <a:r>
              <a:rPr lang="en-US" dirty="0" smtClean="0"/>
              <a:t>Proposed process ahead of SA2#163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240971"/>
            <a:ext cx="10515600" cy="4935992"/>
          </a:xfrm>
        </p:spPr>
        <p:txBody>
          <a:bodyPr/>
          <a:lstStyle/>
          <a:p>
            <a:r>
              <a:rPr lang="en-US" dirty="0" smtClean="0"/>
              <a:t>We need to conclude as many Key Issues as possible in May so that WIDs can be approved and some normative work can start in Q3</a:t>
            </a:r>
          </a:p>
          <a:p>
            <a:r>
              <a:rPr lang="en-US" dirty="0" smtClean="0"/>
              <a:t>Success in reaching conclusions in May is dependent on productive offline work ahead of the meeting</a:t>
            </a:r>
          </a:p>
          <a:p>
            <a:r>
              <a:rPr lang="en-US" dirty="0" smtClean="0"/>
              <a:t>This needs to be led by the rapporteurs</a:t>
            </a:r>
          </a:p>
          <a:p>
            <a:r>
              <a:rPr lang="en-US" dirty="0" smtClean="0"/>
              <a:t>A process based on NWM is recommended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204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1674"/>
          </a:xfrm>
        </p:spPr>
        <p:txBody>
          <a:bodyPr>
            <a:normAutofit/>
          </a:bodyPr>
          <a:lstStyle/>
          <a:p>
            <a:r>
              <a:rPr lang="en-US" dirty="0" smtClean="0"/>
              <a:t>Proposed process ahead of SA2#163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3382387"/>
              </p:ext>
            </p:extLst>
          </p:nvPr>
        </p:nvGraphicFramePr>
        <p:xfrm>
          <a:off x="838200" y="1195388"/>
          <a:ext cx="10515603" cy="5095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2229"/>
                <a:gridCol w="1502229"/>
                <a:gridCol w="1502229"/>
                <a:gridCol w="1502229"/>
                <a:gridCol w="1502229"/>
                <a:gridCol w="1502229"/>
                <a:gridCol w="1502229"/>
              </a:tblGrid>
              <a:tr h="63341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15 – 19 April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22 – 26 April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29 Apr – 03 May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06 – 10 May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13 – 17 May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20 - 24 May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27 – 31 May</a:t>
                      </a:r>
                      <a:endParaRPr lang="en-US" sz="2000" b="1" dirty="0"/>
                    </a:p>
                  </a:txBody>
                  <a:tcPr/>
                </a:tc>
              </a:tr>
              <a:tr h="94673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SA2#162</a:t>
                      </a:r>
                      <a:endParaRPr lang="en-U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SA2#163</a:t>
                      </a:r>
                      <a:endParaRPr lang="en-US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4673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 number of National holidays during this period,</a:t>
                      </a:r>
                      <a:r>
                        <a:rPr lang="en-US" baseline="0" dirty="0" smtClean="0"/>
                        <a:t> starting 01 May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Submission deadline 17</a:t>
                      </a:r>
                      <a:r>
                        <a:rPr lang="en-US" baseline="30000" dirty="0" smtClean="0"/>
                        <a:t>th</a:t>
                      </a:r>
                      <a:r>
                        <a:rPr lang="en-US" dirty="0" smtClean="0"/>
                        <a:t> 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4673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Rapporteurs draft NWM questions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NWM discussions finish 13 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NWM report produced 15th May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46730"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</a:t>
                      </a:r>
                      <a:r>
                        <a:rPr lang="en-US" sz="1600" baseline="30000" dirty="0" smtClean="0"/>
                        <a:t>st</a:t>
                      </a:r>
                      <a:r>
                        <a:rPr lang="en-US" sz="1600" dirty="0" smtClean="0"/>
                        <a:t> round starts 25</a:t>
                      </a:r>
                      <a:r>
                        <a:rPr lang="en-US" sz="1600" baseline="30000" dirty="0" smtClean="0"/>
                        <a:t>th</a:t>
                      </a:r>
                      <a:r>
                        <a:rPr lang="en-US" sz="1600" dirty="0" smtClean="0"/>
                        <a:t> 23:59 UTC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</a:t>
                      </a:r>
                      <a:r>
                        <a:rPr lang="en-US" sz="1600" baseline="30000" dirty="0" smtClean="0"/>
                        <a:t>nd</a:t>
                      </a:r>
                      <a:r>
                        <a:rPr lang="en-US" sz="1600" dirty="0" smtClean="0"/>
                        <a:t> round of discussion starts 6</a:t>
                      </a:r>
                      <a:r>
                        <a:rPr lang="en-US" sz="1600" baseline="30000" dirty="0" smtClean="0"/>
                        <a:t>th</a:t>
                      </a:r>
                      <a:r>
                        <a:rPr lang="en-US" sz="1600" dirty="0" smtClean="0"/>
                        <a:t> May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The rapporteur</a:t>
                      </a:r>
                      <a:r>
                        <a:rPr lang="en-US" sz="1600" baseline="0" dirty="0" smtClean="0"/>
                        <a:t> is expected to recommend a way forward based on the report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4365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154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Proposed process ahead of SA2#163</vt:lpstr>
      <vt:lpstr>Proposed process ahead of SA2#163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process ahead of SA2#163</dc:title>
  <dc:creator>Andy Bennett</dc:creator>
  <cp:lastModifiedBy>Andy Bennett</cp:lastModifiedBy>
  <cp:revision>8</cp:revision>
  <dcterms:created xsi:type="dcterms:W3CDTF">2024-04-17T07:42:51Z</dcterms:created>
  <dcterms:modified xsi:type="dcterms:W3CDTF">2024-04-17T11:16:12Z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